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78" r:id="rId9"/>
    <p:sldId id="265" r:id="rId10"/>
    <p:sldId id="266" r:id="rId11"/>
    <p:sldId id="272" r:id="rId12"/>
    <p:sldId id="273" r:id="rId13"/>
    <p:sldId id="274" r:id="rId14"/>
    <p:sldId id="275" r:id="rId15"/>
    <p:sldId id="276" r:id="rId16"/>
    <p:sldId id="277" r:id="rId17"/>
    <p:sldId id="268" r:id="rId18"/>
    <p:sldId id="279" r:id="rId19"/>
    <p:sldId id="270" r:id="rId20"/>
    <p:sldId id="271" r:id="rId21"/>
    <p:sldId id="28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-39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035CA-B8D4-45FC-8117-1720F6FCA259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AF3FF-72C6-4855-A385-E774B57C8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8668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AF3FF-72C6-4855-A385-E774B57C862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6596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DAC4-2D87-4B73-AB45-004FF02831C6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7AD2D-C67E-41A0-BD68-84078CCADC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758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DAC4-2D87-4B73-AB45-004FF02831C6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7AD2D-C67E-41A0-BD68-84078CCADC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5294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DAC4-2D87-4B73-AB45-004FF02831C6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7AD2D-C67E-41A0-BD68-84078CCADC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4058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DAC4-2D87-4B73-AB45-004FF02831C6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7AD2D-C67E-41A0-BD68-84078CCADC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897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DAC4-2D87-4B73-AB45-004FF02831C6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7AD2D-C67E-41A0-BD68-84078CCADC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204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DAC4-2D87-4B73-AB45-004FF02831C6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7AD2D-C67E-41A0-BD68-84078CCADC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572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DAC4-2D87-4B73-AB45-004FF02831C6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7AD2D-C67E-41A0-BD68-84078CCADC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456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DAC4-2D87-4B73-AB45-004FF02831C6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7AD2D-C67E-41A0-BD68-84078CCADC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489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DAC4-2D87-4B73-AB45-004FF02831C6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7AD2D-C67E-41A0-BD68-84078CCADC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5919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DAC4-2D87-4B73-AB45-004FF02831C6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7AD2D-C67E-41A0-BD68-84078CCADC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365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DAC4-2D87-4B73-AB45-004FF02831C6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7AD2D-C67E-41A0-BD68-84078CCADC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0246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0DAC4-2D87-4B73-AB45-004FF02831C6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7AD2D-C67E-41A0-BD68-84078CCADC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828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&#1069;&#1082;&#1089;&#1087;&#1077;&#1088;&#1077;&#1084;&#1077;&#1085;&#1090;-&#1043;&#1086;&#1083;&#1086;&#1083;&#1077;&#1076;.pptx" TargetMode="External"/><Relationship Id="rId3" Type="http://schemas.openxmlformats.org/officeDocument/2006/relationships/hyperlink" Target="&#1090;&#1077;&#1084;&#1072;&#1090;&#1080;&#1095;.&#1087;&#1083;&#1072;&#1085;&#1080;&#1088;&#1086;&#1074;&#1072;&#1085;&#1080;&#1077;.docx" TargetMode="External"/><Relationship Id="rId7" Type="http://schemas.openxmlformats.org/officeDocument/2006/relationships/hyperlink" Target="&#1053;&#1054;&#1044;%20-%20&#1063;&#1090;&#1086;%20&#1090;&#1072;&#1082;&#1086;&#1077;%20&#1089;&#1085;&#1077;&#1075;.pptx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&#1082;&#1072;&#1088;&#1090;&#1086;&#1090;&#1077;&#1082;&#1072;%20&#1086;&#1087;&#1099;&#1090;&#1086;&#1074;%20&#1080;%20&#1101;&#1082;&#1089;&#1087;&#1077;&#1088;&#1077;&#1084;&#1077;&#1085;&#1090;&#1086;&#1074;.docx" TargetMode="External"/><Relationship Id="rId11" Type="http://schemas.openxmlformats.org/officeDocument/2006/relationships/image" Target="../media/image34.png"/><Relationship Id="rId5" Type="http://schemas.openxmlformats.org/officeDocument/2006/relationships/hyperlink" Target="&#1055;&#1088;&#1086;&#1077;&#1082;&#1090;%20&#1040;&#1093;%20&#1090;&#1099;%20&#1079;&#1080;&#1084;&#1091;&#1096;&#1082;&#1072;-&#1079;&#1080;&#1084;&#1072;%20%20.docx" TargetMode="External"/><Relationship Id="rId10" Type="http://schemas.openxmlformats.org/officeDocument/2006/relationships/hyperlink" Target="&#1048;&#1075;&#1088;&#1072;-&#1047;&#1072;&#1075;&#1072;&#1076;&#1082;&#1080;%20&#1086;&#1090;%20&#1051;&#1091;&#1085;&#1090;&#1080;&#1082;&#1072;.pptx" TargetMode="External"/><Relationship Id="rId4" Type="http://schemas.openxmlformats.org/officeDocument/2006/relationships/hyperlink" Target="&#1050;&#1086;&#1085;&#1089;&#1087;&#1077;&#1082;&#1090;%20&#1079;&#1072;&#1085;&#1103;&#1090;&#1080;&#1103;%20-&#1041;&#1077;&#1088;&#1077;&#1075;&#1080;&#1090;&#1077;&#1090;&#1074;&#1086;&#1076;&#1091;.docx" TargetMode="External"/><Relationship Id="rId9" Type="http://schemas.openxmlformats.org/officeDocument/2006/relationships/hyperlink" Target="&#1048;&#1075;&#1088;&#1072;-%20&#1057;&#1085;&#1077;&#1075;%20&#1080;%20&#1083;&#1077;&#1076;.pptx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datai/obschestvoznanie/CHelovek-i-professija/0038-030-Rynok-tru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9656" y="145143"/>
            <a:ext cx="12351656" cy="677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1029" y="464458"/>
            <a:ext cx="3178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Визитная карточка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91542" y="1088571"/>
            <a:ext cx="60524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практических достижений </a:t>
            </a:r>
            <a:b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деятельности</a:t>
            </a:r>
            <a:b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МБДОУ №4 г</a:t>
            </a:r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Павлово</a:t>
            </a: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Устиновой Марины Владимировны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02628" y="3396343"/>
            <a:ext cx="64733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стаж:</a:t>
            </a: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года</a:t>
            </a:r>
            <a:endParaRPr lang="ru-RU" alt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</a:t>
            </a: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имею</a:t>
            </a:r>
          </a:p>
          <a:p>
            <a:pPr lvl="0"/>
            <a:r>
              <a:rPr lang="ru-RU" alt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Награды: </a:t>
            </a: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письмо Управления образования администрации Павловского муниципального района</a:t>
            </a:r>
            <a:endParaRPr lang="en-US" alt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кредо</a:t>
            </a:r>
            <a:r>
              <a:rPr lang="ru-RU" altLang="ru-RU" b="1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Каждый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– индивидуальность, умей раскрыть его лучшие стороны»</a:t>
            </a:r>
          </a:p>
          <a:p>
            <a:pPr lvl="0"/>
            <a:r>
              <a:rPr lang="ru-RU" alt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е-</a:t>
            </a:r>
            <a:r>
              <a:rPr lang="en-US" alt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marinau.ustinova2014@yandex.ru</a:t>
            </a:r>
            <a:endParaRPr lang="ru-RU" altLang="ru-RU" b="1" u="sng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-YhFrTLmMS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491" y="2443387"/>
            <a:ext cx="2958275" cy="394849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5864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817" y="0"/>
            <a:ext cx="12525038" cy="6925656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4447309" y="3713019"/>
            <a:ext cx="3457104" cy="142701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 строилась по направлениям</a:t>
            </a:r>
          </a:p>
        </p:txBody>
      </p:sp>
      <p:sp>
        <p:nvSpPr>
          <p:cNvPr id="4" name="Овал 3"/>
          <p:cNvSpPr/>
          <p:nvPr/>
        </p:nvSpPr>
        <p:spPr>
          <a:xfrm>
            <a:off x="4668983" y="2103099"/>
            <a:ext cx="3025826" cy="140059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опытов и экспериментов  с камнями</a:t>
            </a:r>
          </a:p>
        </p:txBody>
      </p:sp>
      <p:sp>
        <p:nvSpPr>
          <p:cNvPr id="5" name="Овал 4"/>
          <p:cNvSpPr/>
          <p:nvPr/>
        </p:nvSpPr>
        <p:spPr>
          <a:xfrm>
            <a:off x="8714842" y="2784764"/>
            <a:ext cx="2632031" cy="184165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опытов и экспериментов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/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воздухом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ветром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299598" y="2844216"/>
            <a:ext cx="2641037" cy="167458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опытов 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экспериментов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песком и почвой</a:t>
            </a:r>
          </a:p>
        </p:txBody>
      </p:sp>
      <p:sp>
        <p:nvSpPr>
          <p:cNvPr id="7" name="Овал 6"/>
          <p:cNvSpPr/>
          <p:nvPr/>
        </p:nvSpPr>
        <p:spPr>
          <a:xfrm>
            <a:off x="7356764" y="5320145"/>
            <a:ext cx="2708826" cy="142701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опытов 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экспериментов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снегом и льдом </a:t>
            </a:r>
          </a:p>
        </p:txBody>
      </p:sp>
      <p:sp>
        <p:nvSpPr>
          <p:cNvPr id="8" name="Овал 7"/>
          <p:cNvSpPr/>
          <p:nvPr/>
        </p:nvSpPr>
        <p:spPr>
          <a:xfrm>
            <a:off x="2521527" y="5349365"/>
            <a:ext cx="2556948" cy="12869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опытов 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экспериментов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водой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15371" y="708156"/>
            <a:ext cx="11582663" cy="4143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Познавательно-исследовательская деятельность  планировалась в разные отрезки времени в течение дня</a:t>
            </a:r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49381" y="1387977"/>
            <a:ext cx="3602183" cy="71512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вовремя непосредственно-образовательной деятельности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135715" y="1387977"/>
            <a:ext cx="3768698" cy="62022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прогулке</a:t>
            </a: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354818" y="1387977"/>
            <a:ext cx="3643217" cy="7030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процессе режимных моментов, в утреннее и вечернее время</a:t>
            </a:r>
            <a:endParaRPr lang="ru-RU" dirty="0"/>
          </a:p>
        </p:txBody>
      </p:sp>
      <p:sp>
        <p:nvSpPr>
          <p:cNvPr id="25" name="Стрелка вниз 24"/>
          <p:cNvSpPr/>
          <p:nvPr/>
        </p:nvSpPr>
        <p:spPr>
          <a:xfrm>
            <a:off x="1731555" y="1099350"/>
            <a:ext cx="200496" cy="266296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5981897" y="1099351"/>
            <a:ext cx="193964" cy="266295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10065756" y="1166738"/>
            <a:ext cx="221672" cy="221239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>
            <a:stCxn id="3" idx="0"/>
            <a:endCxn id="4" idx="4"/>
          </p:cNvCxnSpPr>
          <p:nvPr/>
        </p:nvCxnSpPr>
        <p:spPr>
          <a:xfrm flipV="1">
            <a:off x="6175861" y="3503691"/>
            <a:ext cx="6035" cy="209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3940635" y="3962400"/>
            <a:ext cx="506674" cy="290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7800109" y="3713019"/>
            <a:ext cx="914733" cy="394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3" idx="3"/>
          </p:cNvCxnSpPr>
          <p:nvPr/>
        </p:nvCxnSpPr>
        <p:spPr>
          <a:xfrm flipH="1">
            <a:off x="4447309" y="4931055"/>
            <a:ext cx="506281" cy="389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3" idx="5"/>
            <a:endCxn id="7" idx="1"/>
          </p:cNvCxnSpPr>
          <p:nvPr/>
        </p:nvCxnSpPr>
        <p:spPr>
          <a:xfrm>
            <a:off x="7398132" y="4931055"/>
            <a:ext cx="355330" cy="59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3020290" y="66383"/>
            <a:ext cx="5694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</a:t>
            </a:r>
          </a:p>
        </p:txBody>
      </p:sp>
    </p:spTree>
    <p:extLst>
      <p:ext uri="{BB962C8B-B14F-4D97-AF65-F5344CB8AC3E}">
        <p14:creationId xmlns:p14="http://schemas.microsoft.com/office/powerpoint/2010/main" xmlns="" val="4006328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7" y="-46874"/>
            <a:ext cx="12193057" cy="69256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671527" y="1607127"/>
            <a:ext cx="3312103" cy="4142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701636" y="593208"/>
            <a:ext cx="7564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 и эксперименты с камнями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6278" y="1782698"/>
            <a:ext cx="4360254" cy="3114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118625" y="1893920"/>
            <a:ext cx="3743668" cy="2920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31318" y="4772769"/>
            <a:ext cx="4170218" cy="85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Тонет или не тонет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322646" y="4782208"/>
            <a:ext cx="3592264" cy="8427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  камня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06039" y="5749636"/>
            <a:ext cx="3275166" cy="6927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Сожмем камень в руке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90800" y="374073"/>
            <a:ext cx="6650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</a:t>
            </a:r>
          </a:p>
        </p:txBody>
      </p:sp>
    </p:spTree>
    <p:extLst>
      <p:ext uri="{BB962C8B-B14F-4D97-AF65-F5344CB8AC3E}">
        <p14:creationId xmlns:p14="http://schemas.microsoft.com/office/powerpoint/2010/main" xmlns="" val="250751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40294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32365" y="526473"/>
            <a:ext cx="70658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эксперименты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песком и почвой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14294" y="1357470"/>
            <a:ext cx="4286344" cy="2469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557095" y="1357470"/>
            <a:ext cx="4730027" cy="2469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57132" y="3961934"/>
            <a:ext cx="4443506" cy="255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557097" y="3961934"/>
            <a:ext cx="4739123" cy="2600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814294" y="3449057"/>
            <a:ext cx="4220103" cy="4732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Рассматриваем песок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7131" y="6152714"/>
            <a:ext cx="4377265" cy="6378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Сырой – сухой песок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57096" y="3528339"/>
            <a:ext cx="4730027" cy="3939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Рассматриваем землю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57095" y="6152714"/>
            <a:ext cx="4730027" cy="6378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лучше пропускает воду?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37164" y="290945"/>
            <a:ext cx="5999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</a:t>
            </a:r>
          </a:p>
        </p:txBody>
      </p:sp>
    </p:spTree>
    <p:extLst>
      <p:ext uri="{BB962C8B-B14F-4D97-AF65-F5344CB8AC3E}">
        <p14:creationId xmlns:p14="http://schemas.microsoft.com/office/powerpoint/2010/main" xmlns="" val="3048630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439" y="-17461"/>
            <a:ext cx="12314987" cy="70001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67345" y="374074"/>
            <a:ext cx="73625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эксперименты с </a:t>
            </a:r>
            <a:r>
              <a:rPr lang="ru-RU" sz="2400" dirty="0" smtClean="0"/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воздухом (ветром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613093" y="1084274"/>
            <a:ext cx="4018394" cy="2879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16879" y="1084274"/>
            <a:ext cx="3547169" cy="2879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073248" y="1445949"/>
            <a:ext cx="3499377" cy="5197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-8440" y="4229367"/>
            <a:ext cx="3538730" cy="2331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810001" y="4229367"/>
            <a:ext cx="3847816" cy="2202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810001" y="6303818"/>
            <a:ext cx="3847815" cy="678872"/>
          </a:xfrm>
          <a:prstGeom prst="roundRect">
            <a:avLst>
              <a:gd name="adj" fmla="val 436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увидеть воздух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639423" y="3699163"/>
            <a:ext cx="4018393" cy="5302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 воздуха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6981" y="6303818"/>
            <a:ext cx="3393553" cy="67887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Дует, дует ветерок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0" y="3699163"/>
            <a:ext cx="3538730" cy="5302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Ловим воздух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073249" y="6303818"/>
            <a:ext cx="3499377" cy="6788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Куда дует ветер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24545" y="374073"/>
            <a:ext cx="66917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</a:t>
            </a:r>
          </a:p>
        </p:txBody>
      </p:sp>
    </p:spTree>
    <p:extLst>
      <p:ext uri="{BB962C8B-B14F-4D97-AF65-F5344CB8AC3E}">
        <p14:creationId xmlns:p14="http://schemas.microsoft.com/office/powerpoint/2010/main" xmlns="" val="427367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9074" y="0"/>
            <a:ext cx="12193057" cy="69256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98618" y="443345"/>
            <a:ext cx="53983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эксперименты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водой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39074" y="1432895"/>
            <a:ext cx="4297646" cy="3223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312062" y="1245052"/>
            <a:ext cx="4590710" cy="3211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586494" y="3681031"/>
            <a:ext cx="4234921" cy="2997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0" y="4258264"/>
            <a:ext cx="3586494" cy="7957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Окрашиваем воду в любимый цвет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884140" y="4238579"/>
            <a:ext cx="3941908" cy="7620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имеет вкус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86494" y="6179127"/>
            <a:ext cx="4234921" cy="6788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воды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04655" y="443345"/>
            <a:ext cx="61098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</a:t>
            </a:r>
          </a:p>
        </p:txBody>
      </p:sp>
    </p:spTree>
    <p:extLst>
      <p:ext uri="{BB962C8B-B14F-4D97-AF65-F5344CB8AC3E}">
        <p14:creationId xmlns:p14="http://schemas.microsoft.com/office/powerpoint/2010/main" xmlns="" val="329075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1769" y="18320"/>
            <a:ext cx="12303365" cy="68396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03418" y="471055"/>
            <a:ext cx="6252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эксперименты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снегом и льдом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09235" y="1177915"/>
            <a:ext cx="3760433" cy="2600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269668" y="1172011"/>
            <a:ext cx="3629053" cy="2600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69255" y="4092574"/>
            <a:ext cx="3635741" cy="2377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206830" y="1362210"/>
            <a:ext cx="3761509" cy="5107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364468" y="4092574"/>
            <a:ext cx="3632455" cy="221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33925" y="3552246"/>
            <a:ext cx="3635741" cy="5541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Обследуем лед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82975" y="3540626"/>
            <a:ext cx="3629053" cy="5541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Заморозили цветную воду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4033" y="6206836"/>
            <a:ext cx="3491494" cy="5264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Удивительные превращения снега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64468" y="6168151"/>
            <a:ext cx="3615750" cy="5497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красивые снежинки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96885" y="6168150"/>
            <a:ext cx="3671454" cy="5497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Раскрасим  горку цветной водой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92582" y="360218"/>
            <a:ext cx="6192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</a:t>
            </a:r>
          </a:p>
        </p:txBody>
      </p:sp>
    </p:spTree>
    <p:extLst>
      <p:ext uri="{BB962C8B-B14F-4D97-AF65-F5344CB8AC3E}">
        <p14:creationId xmlns:p14="http://schemas.microsoft.com/office/powerpoint/2010/main" xmlns="" val="191154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33828"/>
            <a:ext cx="12193057" cy="68918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4655" y="401782"/>
            <a:ext cx="7024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91535" y="1036472"/>
            <a:ext cx="2938527" cy="55173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129083" y="1290212"/>
            <a:ext cx="3339918" cy="2504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128595" y="3766419"/>
            <a:ext cx="3496219" cy="2620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201836" y="1114180"/>
            <a:ext cx="3538103" cy="5304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809848" y="5919666"/>
            <a:ext cx="2938528" cy="617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89699" y="3209225"/>
            <a:ext cx="3618686" cy="5677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Папки-передвижки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41390" y="5919666"/>
            <a:ext cx="3620654" cy="617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073372" y="5978859"/>
            <a:ext cx="3669143" cy="617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еседы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338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33828"/>
            <a:ext cx="12193057" cy="6925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910" y="512618"/>
            <a:ext cx="115131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</a:t>
            </a: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Тематическое планирование организации опытов с объектами неживой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природы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Конспекты образовательной деятельности, конспекты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наблюдений;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 музеи «Камня», «Воздуха»;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Проект «Ах ты зимушка-зима, как много снега принесла»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«Когда это бывает?»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«Зимнее лото».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родителей по экологическому воспитанию детей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«Опыты для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дошкольников», «Организация детского экспериментирования в домашних условиях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file"/>
              </a:rPr>
              <a:t>Картотека опытов и экспериментов с неживой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file"/>
              </a:rPr>
              <a:t>природой;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 для детей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pres?slideindex=1&amp;slidetitle="/>
              </a:rPr>
              <a:t>«Что такое снег?»,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«Свойства воздуха», «Свойства камня», «Движение воды», «Опыт с воздухом», «Эксперимент с бруском», «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pres?slideindex=1&amp;slidetitle="/>
              </a:rPr>
              <a:t>Эксперимент-гололед»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игры «Игры со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смешариками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pres?slideindex=1&amp;slidetitle="/>
              </a:rPr>
              <a:t>«Снег и лед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pres?slideindex=1&amp;slidetitle="/>
              </a:rPr>
              <a:t>»,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pres?slideindex=1&amp;slidetitle="/>
              </a:rPr>
              <a:t>«Загадки от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pres?slideindex=1&amp;slidetitle="/>
              </a:rPr>
              <a:t>Лунтика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pres?slideindex=1&amp;slidetitle="/>
              </a:rPr>
              <a:t>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4253346" y="4419600"/>
            <a:ext cx="3422073" cy="213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846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0"/>
            <a:ext cx="12393419" cy="69549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42655" y="207819"/>
            <a:ext cx="79386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профессиональной деятельности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8655" y="669484"/>
            <a:ext cx="11651672" cy="896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Повысился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собственный познавательный опыт в вопросе организации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познавательно-исследовательской деятельности.  Значительно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обогатилась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РППС.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8655" y="1565564"/>
            <a:ext cx="7245927" cy="52924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Дети: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чаще задают вопросы, интересуются объектами окружающего мира;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проявляют интерес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экспериментированию;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сформировались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свойствах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явлениях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неживой природы;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идет активное формирование умения делать открытия 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исследовании объектов неживой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природы;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опытах и экспериментах стремятся достичь определенного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эффекта.</a:t>
            </a:r>
          </a:p>
          <a:p>
            <a:pPr marL="285750" indent="-285750">
              <a:buFontTx/>
              <a:buChar char="-"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661564" y="1565564"/>
            <a:ext cx="4308763" cy="221672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Родители: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Участвуют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организации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познавательно-исследовательской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в группе 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дома: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РППС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создании условий для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экспе-риментирования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участке.</a:t>
            </a:r>
          </a:p>
          <a:p>
            <a:pPr marL="285750" indent="-285750">
              <a:buFontTx/>
              <a:buChar char="-"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661564" y="3782290"/>
            <a:ext cx="4308763" cy="29648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 перспективу: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старшем дошкольном возрасте организация познавательно-исследовательской деятельности планируется осуществляться, используя технологию Н. А. Коротковой.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2545" y="4370054"/>
            <a:ext cx="4827422" cy="244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304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7" y="0"/>
            <a:ext cx="12193057" cy="6931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1562" y="651163"/>
            <a:ext cx="7827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Транслируемость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практических достижений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4181" y="1259175"/>
            <a:ext cx="112083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2286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Выступление на педагогическом совете с докладом из опыта работы «Организация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опытов и экспериментов с младшими дошкольниками»  -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2286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показ образовательной деятельности по экологическому воспитанию для педагогов МБДОУ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2016;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2286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Публикация методической разработки «Летняя оздоровительная работа в средней группе» на Международном образовательном портале МААМ.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2017;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2286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Районные конкурсы «Радуга открытий», «Путешествие в мир природы» - 2017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2286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Публикация информационного проекта «Ах ты зимушка-зима сколько снега принесла» в социальной сети работников образования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nsportal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2018.</a:t>
            </a:r>
            <a:endPara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181" y="3990845"/>
            <a:ext cx="4650470" cy="24923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1534" y="3990845"/>
            <a:ext cx="4620029" cy="259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643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datai/obschestvoznanie/CHelovek-i-professija/0038-030-Rynok-tru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9656" y="-166254"/>
            <a:ext cx="12351656" cy="704363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72145" y="651164"/>
            <a:ext cx="78693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презентации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познавательного интереса у детей средней группы в процессе совместной познавательно-исследовательской деятельности посредством экспериментирования с объектами неживой природы»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734891" y="3093678"/>
            <a:ext cx="6943889" cy="340817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41528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2073" y="512618"/>
            <a:ext cx="5472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4909" y="974283"/>
            <a:ext cx="1145770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Веракса Н.Е.,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Галимов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О.Р. Познавательно-исследовательская деятельность дошкольников. Для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работыс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детьми 4-7 лет. – М.: МОЗАИКА-СИНТЕЗ,2012.</a:t>
            </a:r>
          </a:p>
          <a:p>
            <a:pPr marL="342900" indent="-342900">
              <a:buAutoNum type="arabicPeriod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Веракса Н.Е.,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Галимов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О.Р. Познавательно-исследовательская деятельность дошкольников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Для занятий с детьми 4-7 лет. – М.: МОЗАИКА-СИНТЕЗ, 2016.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Дмитриева Е.А., Зайцева О.Ю., Калиниченко С.А. Детское экспериментирование. Карты-схемы для проведения опытов: Метод.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особие. – М.: ТЦ Сфера, 2016.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Исакова Н.В. Развитие познавательных процессов у дошкольников через экспериментальную деятельность. – СПб.: ООО «Издательство «ДЕТСТВО-ПРЕСС», 2013.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Корнилова В.М. «Экологическое окно» в детском саду: Методические рекомендации. – М.: ТЦ Сфера, 2008.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Крашенинников Е.Е., Холодова О.Л. Развитие познавательных способностей дошкольников. Для занятий с детьми 4-7 лет. – М.: МОЗАИКА-СИНТЕЗ, 2016.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Николаева С.Н. Парциальная программа «Юный эколог»: Для работы с детьми 3-7 лет. – М.:МОЗАИКА-СИНТЕЗ, 2016.</a:t>
            </a:r>
          </a:p>
          <a:p>
            <a:pPr marL="342900" indent="-342900">
              <a:buAutoNum type="arabicPeriod"/>
            </a:pP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Соломенникова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О.А. Ознакомление с природой в детском саду: Средняя группа. – М.: МОЗАИКА-СИНТЕЗ, 2016.</a:t>
            </a:r>
          </a:p>
          <a:p>
            <a:pPr marL="342900" indent="-342900">
              <a:buAutoNum type="arabicPeriod"/>
            </a:pP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Тугушева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Г.П., Чистякова А.Е. Экспериментальная деятельность детей среднего возраста: Методическое пособие. – СПб.: ДЕТСТВО-ПРЕСС, 2009.</a:t>
            </a:r>
          </a:p>
          <a:p>
            <a:pPr marL="342900" indent="-342900">
              <a:buAutoNum type="arabicPeriod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Интернет-ресурсы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maaam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Мааам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en-US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doshkolenok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Дошколенок», </a:t>
            </a:r>
            <a:r>
              <a:rPr lang="en-US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nsportal.ru</a:t>
            </a:r>
            <a:r>
              <a:rPr lang="en-US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сеть работников </a:t>
            </a:r>
            <a:r>
              <a:rPr lang="en-US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</a:t>
            </a:r>
          </a:p>
          <a:p>
            <a:pPr marL="342900" indent="-342900">
              <a:buAutoNum type="arabicPeriod"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168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36877"/>
            <a:ext cx="12193057" cy="69317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3455" y="2133601"/>
            <a:ext cx="1082529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</a:t>
            </a:r>
          </a:p>
          <a:p>
            <a:pPr algn="ctr"/>
            <a:r>
              <a:rPr lang="ru-RU" sz="8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внимание !</a:t>
            </a:r>
            <a:endParaRPr lang="ru-RU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681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datai/obschestvoznanie/CHelovek-i-professija/0038-030-Rynok-tru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93818" y="498764"/>
            <a:ext cx="7232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формирования</a:t>
            </a: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2836" y="831273"/>
            <a:ext cx="4946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2836" y="4267200"/>
            <a:ext cx="4516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7310" y="960429"/>
            <a:ext cx="11125200" cy="17020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Научно-исследовательские </a:t>
            </a:r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Познавательно-исследовательская деятельность дошкольников :Я. А.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Коменский,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Пиаже,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Ж. Ж.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Руссо,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 Д. Ушинский.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их научные труды опирались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И.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Савенков,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И.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Панов,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Н.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Поддъяков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 А.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А.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Парамонова,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И.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Логинова,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Г.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Саморукова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А.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Венгер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 В.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Дыбина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Н.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Николаева,  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7310" y="2791622"/>
            <a:ext cx="11125200" cy="184491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</a:t>
            </a:r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эффективных методов и форм работы с детьми по организации экспериментов;  разработка тематических  и перспективных планов  работы с детьми; составление картотек опытов и экспериментов; разработка  всевозможных презентаций и интерактивных игр; сотрудничество с семьями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(О. В.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Дыбина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С. Н. Николаева, Н. Е. Веракса, Е. Е. Крашенинников, О. А.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Соломенникова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Г. П.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Тугушева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7310" y="4765689"/>
            <a:ext cx="11125200" cy="155198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рганизационно-педагогические </a:t>
            </a: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  <a:endParaRPr lang="ru-RU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районных методических объединениях воспитателей, в конференциях; выступления на РМО; участие в конкурсах разных уровней; обмен опытом в сетевых педагогических сообществах (МААМ,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сеть работников образования)</a:t>
            </a:r>
            <a:endParaRPr lang="ru-RU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598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datai/obschestvoznanie/CHelovek-i-professija/0038-030-Rynok-tru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8982" cy="697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5744" y="387927"/>
            <a:ext cx="11371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 организации познавательно-исследовательской деятельности с дошкольниками в том, что  экспериментирование -  особая форма поисковой деятельности ребенка, в которой проявляется собственная активность детей, направленная на получение новых знаний.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17817" y="1634837"/>
            <a:ext cx="4350327" cy="5680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 детского экспериментирования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5637" y="2563093"/>
            <a:ext cx="3688774" cy="8035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окружающим миром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476752" y="2563092"/>
            <a:ext cx="3579668" cy="8035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озможности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самостоятельные выводы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645236" y="2563093"/>
            <a:ext cx="3321630" cy="8035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ФГОС</a:t>
            </a:r>
          </a:p>
        </p:txBody>
      </p:sp>
      <p:cxnSp>
        <p:nvCxnSpPr>
          <p:cNvPr id="11" name="Прямая со стрелкой 10"/>
          <p:cNvCxnSpPr>
            <a:endCxn id="5" idx="0"/>
          </p:cNvCxnSpPr>
          <p:nvPr/>
        </p:nvCxnSpPr>
        <p:spPr>
          <a:xfrm flipH="1">
            <a:off x="2260024" y="2202873"/>
            <a:ext cx="1844387" cy="360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054437" y="2202873"/>
            <a:ext cx="13854" cy="360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7" idx="0"/>
          </p:cNvCxnSpPr>
          <p:nvPr/>
        </p:nvCxnSpPr>
        <p:spPr>
          <a:xfrm>
            <a:off x="7952509" y="2202873"/>
            <a:ext cx="2353542" cy="360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290945" y="3726878"/>
            <a:ext cx="3726873" cy="21613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начинают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задумываться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физических явлениях;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свойствах  различных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отличии объектов окружающей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действительности.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336473" y="3726876"/>
            <a:ext cx="3719947" cy="216130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Опыты, самостоятельно проводимые детьми, способствуют созданию модели изучаемого явления и обобщению полученных действенным путем результатов.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368144" y="3574474"/>
            <a:ext cx="3823856" cy="32835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тельская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яв-ляется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сквозным механизмом развития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ученых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Н.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Поддъякова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П.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Усовой и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доказывают, что именно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тельская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яв-ляется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ведущей в дошкольном возрасте.</a:t>
            </a: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Прямая со стрелкой 29"/>
          <p:cNvCxnSpPr>
            <a:stCxn id="5" idx="2"/>
          </p:cNvCxnSpPr>
          <p:nvPr/>
        </p:nvCxnSpPr>
        <p:spPr>
          <a:xfrm>
            <a:off x="2260024" y="3366657"/>
            <a:ext cx="0" cy="360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6248400" y="3366656"/>
            <a:ext cx="13855" cy="360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endCxn id="17" idx="0"/>
          </p:cNvCxnSpPr>
          <p:nvPr/>
        </p:nvCxnSpPr>
        <p:spPr>
          <a:xfrm>
            <a:off x="10196945" y="3366656"/>
            <a:ext cx="83127" cy="207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0825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datai/obschestvoznanie/CHelovek-i-professija/0038-030-Rynok-tru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6605"/>
            <a:ext cx="12192000" cy="692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38400" y="374073"/>
            <a:ext cx="62899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Теоретическое обоснование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84909" y="983673"/>
            <a:ext cx="11402291" cy="11083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отребность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в новых впечатлениях лежит в основе возникновения и развития неистощимой исследовательской деятельности, направленной на познание окружающего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 (Н. Н.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Поддьяков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 П. Усова)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4909" y="2382981"/>
            <a:ext cx="11402291" cy="75933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Преобразования совершаются с помощью действий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(А.Н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Леонтьев, Д.Б.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A.B. Запорожец,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А.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Венгер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О.М. Дьяченко и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.)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4909" y="3449782"/>
            <a:ext cx="11402291" cy="113607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деятельность, по мнению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И.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Савенкова, следует рассматривать как «особый вид интеллектуально-творческой деятельности, порождаемый в результате функционирования механизмов поисковой активности и строящейся на базе исследовательского поведения».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4910" y="5029200"/>
            <a:ext cx="11402290" cy="13300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предстает как высшая форма развития исследовательской активности, когда индивид из «субъекта (носителя) спонтанной активности» превращается в «субъекта деятельности», целенаправленно реализующего свою исследовательскую    активность в форме тех или иных исследовательских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 (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И.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Панов)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783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datai/obschestvoznanie/CHelovek-i-professija/0038-030-Rynok-tru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73927" y="568036"/>
            <a:ext cx="7176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 педагогической деятельности</a:t>
            </a:r>
          </a:p>
          <a:p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471055" y="1029702"/>
            <a:ext cx="11374581" cy="1574954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у детей познавательного интереса, активности, любознательности, стремления к самостоятельному познанию окружающего мира неживой природы посредством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экспериментирования.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8709" y="2604656"/>
            <a:ext cx="11499272" cy="401781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собственного познавательного опыта с помощью подбора методической литературы, создания картотек экспериментов, разработки проектов;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обогащение развивающей предметно – пространственной среды;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детей о физических свойствах объектов неживой природы (вода, снег, лед, воздух, ветер, камень, песок, глина, почва)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умения делать открытия и выводы;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связной речи детей, сенсорных способностей, тактильных ощущений, мелкой моторики рук;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психических процессов: внимания, мышления, памяти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умения слушать друг друга, чувство взаимопомощи, умения работать в коллективе, доброжелательность и отзывчивость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аккуратности в работе.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родителей к процессу экспериментирования  в повседневной жизни;</a:t>
            </a:r>
          </a:p>
          <a:p>
            <a:r>
              <a:rPr lang="ru-RU" i="1" dirty="0"/>
              <a:t> 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5527" y="2604656"/>
            <a:ext cx="436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Задачи: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006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datai/obschestvoznanie/CHelovek-i-professija/0038-030-Rynok-tru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692" y="484909"/>
            <a:ext cx="8492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Ведущая педагогическая идея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255" y="1431483"/>
            <a:ext cx="102800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познавательно-исследовательской деятельности с дошкольниками с использованием опытов и экспериментов с объектами неживой природы повысит познавательную активность и интерес детей к познанию окружающего мира.</a:t>
            </a: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476782" y="3108982"/>
            <a:ext cx="5183017" cy="34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540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33829"/>
            <a:ext cx="12317220" cy="69961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273" y="471056"/>
            <a:ext cx="10266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 аспект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этапа: подготовительный, практический, обобщающий</a:t>
            </a:r>
          </a:p>
          <a:p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Подготовительный:</a:t>
            </a:r>
            <a:endParaRPr lang="ru-RU" sz="24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4291" y="1856509"/>
            <a:ext cx="7255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Изучена методическая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4292" y="2327565"/>
            <a:ext cx="836068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Подобран дидактический материал, соответствующее оборудование; организован уголок Юного исследователя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диагностика по показателям «Нормативной карты возрастного развития дошкольника» Н. А. Коротковой и П. Г.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Нежнова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Особое внимание было уделено показателям познавательной инициативы: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редвосхищает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сопровождает вопросами  практическое исследование новых предметов («Что это? Для чего?»);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обнаруживает осознанное намерение узнать что- то относительно конкретных вещей и явлений («Как это получается? Как бы это сделать? Почему это так?»);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высказывает простые предположения о связи действия и возможного эффекта при исследовании новых предметов, стремится достичь определенного эффекта(«Если сделать так...или так…»), не ограничиваясь простым манипулированием;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встраивает свои новые представления в сюжеты игры, темы рисования, конструирования.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640057" y="1658471"/>
            <a:ext cx="1670449" cy="16887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094978" y="3621661"/>
            <a:ext cx="2944623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412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17220" cy="69961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8655" y="623455"/>
            <a:ext cx="543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Практический:</a:t>
            </a:r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3345" y="1219201"/>
            <a:ext cx="11596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практическом этапе по результатам  вводной диагностики были сделаны следующие выводы: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большая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часть детей мало задают вопросов при исследовании новых объектов;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всегда осознанно хотят узнать об объекте или явлении;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мало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высказывают предположений о простых взаимосвязях в окружающем мире;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редко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встраивают новые представления в сюжеты игр, темы рисования, конструирования. </a:t>
            </a:r>
            <a:endParaRPr lang="ru-RU" sz="1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610016" y="3206646"/>
            <a:ext cx="6822773" cy="34435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48000" y="360218"/>
            <a:ext cx="62761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</a:t>
            </a:r>
          </a:p>
        </p:txBody>
      </p:sp>
    </p:spTree>
    <p:extLst>
      <p:ext uri="{BB962C8B-B14F-4D97-AF65-F5344CB8AC3E}">
        <p14:creationId xmlns:p14="http://schemas.microsoft.com/office/powerpoint/2010/main" xmlns="" val="860267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809</TotalTime>
  <Words>1649</Words>
  <Application>Microsoft Office PowerPoint</Application>
  <PresentationFormat>Произвольный</PresentationFormat>
  <Paragraphs>180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Алексей</cp:lastModifiedBy>
  <cp:revision>85</cp:revision>
  <dcterms:created xsi:type="dcterms:W3CDTF">2018-02-03T08:05:33Z</dcterms:created>
  <dcterms:modified xsi:type="dcterms:W3CDTF">2021-03-19T13:47:57Z</dcterms:modified>
</cp:coreProperties>
</file>